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56" r:id="rId2"/>
    <p:sldId id="257" r:id="rId3"/>
    <p:sldId id="273" r:id="rId4"/>
    <p:sldId id="274" r:id="rId5"/>
    <p:sldId id="275" r:id="rId6"/>
    <p:sldId id="258" r:id="rId7"/>
    <p:sldId id="28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9" r:id="rId21"/>
    <p:sldId id="272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BC9F8-50E2-4E89-874B-B56DF9F57116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D8CA9-E73B-4729-AEC4-2D8AFB1C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2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D8CA9-E73B-4729-AEC4-2D8AFB1CF0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2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5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9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050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2459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3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0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3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6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2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8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89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40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6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0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FD8B5-9CCA-472D-809E-59DA4F6ECF94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2FF488-35E8-4E0C-8940-B7D858B0B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2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8393" y="477671"/>
            <a:ext cx="8915399" cy="33982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учеба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детского экспериментирования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организации»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alfavit-club.ru/content/upload/images/Happy/58293a844e34f693978e3026bb38dc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30" y="3194605"/>
            <a:ext cx="5284485" cy="3506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424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015" y="600500"/>
            <a:ext cx="10071598" cy="184244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общеразвивающая программа дополнительного образования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«Взгляни на мир по-новому»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v3toys.ru/kiwi-public-data/Kiwi_FullTextEditor/fte/images/h-fUjUREpi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61" y="2679510"/>
            <a:ext cx="5032505" cy="377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85" y="204716"/>
            <a:ext cx="9880528" cy="111911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при проведении экспериментов: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4084" y="968991"/>
            <a:ext cx="10140285" cy="55819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endParaRPr lang="ru-RU" dirty="0" smtClean="0"/>
          </a:p>
          <a:p>
            <a:pPr algn="just"/>
            <a:r>
              <a:rPr lang="ru-RU" sz="4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тем, как начать работу с химическими веществами, рабочую поверхность нужно защитить, застелив пленкой или бумагой</a:t>
            </a:r>
          </a:p>
          <a:p>
            <a:pPr algn="just"/>
            <a:r>
              <a:rPr lang="ru-RU" sz="4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работы не нужно слишком близко подходить к реагентам, наклоняясь над ними</a:t>
            </a:r>
          </a:p>
          <a:p>
            <a:pPr algn="just"/>
            <a:r>
              <a:rPr lang="ru-RU" sz="4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есть необходимость, использовать защитные приспособления – перчатки и очки </a:t>
            </a:r>
          </a:p>
          <a:p>
            <a:pPr algn="just"/>
            <a:r>
              <a:rPr lang="ru-RU" sz="4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опыты и эксперименты для самых маленьких просты и не требуют ни особых умений, ни дорогостоящего оборудования</a:t>
            </a:r>
          </a:p>
          <a:p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00251"/>
            <a:ext cx="8911687" cy="101637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«Надувание шаров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1" y="1316628"/>
            <a:ext cx="3411372" cy="4548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34" y="1963730"/>
            <a:ext cx="3435279" cy="458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05" y="1125561"/>
            <a:ext cx="3941075" cy="5254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24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«Взрыв цвета в молоке»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1479021"/>
            <a:ext cx="3787099" cy="5049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18" y="1905000"/>
            <a:ext cx="5522794" cy="4142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2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«Создание лавовой лампы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1" y="1414233"/>
            <a:ext cx="3517994" cy="469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97" y="1905000"/>
            <a:ext cx="3618734" cy="4824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693" y="1414233"/>
            <a:ext cx="3517995" cy="469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26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59308"/>
            <a:ext cx="8911687" cy="100524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«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Вулкан»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19" y="933108"/>
            <a:ext cx="3896134" cy="2922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19" y="4115409"/>
            <a:ext cx="3896134" cy="2645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3" y="1341678"/>
            <a:ext cx="6702747" cy="5027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20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«Путешествующая вода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97" y="3971498"/>
            <a:ext cx="3580263" cy="256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0" y="1746913"/>
            <a:ext cx="5343838" cy="444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5595" y="692889"/>
            <a:ext cx="2436931" cy="358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03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95785"/>
            <a:ext cx="8911687" cy="109182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«Подводная лодка из винограда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upload.wikimedia.org/wikipedia/commons/thumb/8/82/Raisins.jpg/1599px-Rais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57" y="2177398"/>
            <a:ext cx="4665784" cy="305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0" name="Picture 8" descr="http://www.azbuka-haraktera.ru/wp-content/uploads/2014/08/Opyty_na_kuhne_iz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78" y="1259845"/>
            <a:ext cx="5638563" cy="5225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267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82138"/>
            <a:ext cx="8911687" cy="92804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«Радужная вода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96" y="1310186"/>
            <a:ext cx="3605556" cy="4807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2" y="1310186"/>
            <a:ext cx="3522544" cy="4696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47" y="1850789"/>
            <a:ext cx="3605556" cy="4807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69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27546"/>
            <a:ext cx="8911687" cy="124194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2" name="Picture 14" descr="http://tutknow.ru/uploads/posts/2016-05/1463411072_foto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05" y="1214652"/>
            <a:ext cx="6191250" cy="537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116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097" y="337508"/>
            <a:ext cx="9784994" cy="1280890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«Лучше один раз испытать, попробовать, сделать своими руками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педагоги-практики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nedoska.ru/photos/otkrytiya-i-opyty-dlya-detey-55979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14" y="2421362"/>
            <a:ext cx="5753100" cy="383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680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явления осмоса»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09" y="2514033"/>
            <a:ext cx="5613779" cy="4210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" y="1725871"/>
            <a:ext cx="5547816" cy="4160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09434"/>
            <a:ext cx="8911687" cy="1255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«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Ньютоновская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жидкость»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72" y="1937984"/>
            <a:ext cx="4475426" cy="3356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5" y="1458666"/>
            <a:ext cx="3460934" cy="4614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411" y="1458666"/>
            <a:ext cx="3471738" cy="4628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09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«Искусственный снег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0.tqn.com/d/chemistry/1/S/B/l/fakesn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4" y="2188191"/>
            <a:ext cx="5037666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35" y="1474823"/>
            <a:ext cx="5587681" cy="4721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19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436" y="272955"/>
            <a:ext cx="10140286" cy="2579427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должно быть четкой границы между обыденной жизнью и экспериментированием, ведь экспериментирование не самоцель, а только способ ознакомления детей с миром, в котором им предстоит жить!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2" name="Picture 8" descr="https://i1.7fon.ru/thumb/n13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85" y="2756848"/>
            <a:ext cx="5715000" cy="3886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845" y="232012"/>
            <a:ext cx="10522424" cy="1672988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дети не потеряли интерес к окружающему миру, важно вовремя поддержать их стремление исследовать все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 descr="http://rodobogie.org/uploads/files/2015/04/21.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6" y="2233052"/>
            <a:ext cx="5540186" cy="3678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112990" y="5254388"/>
            <a:ext cx="1391621" cy="65683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112" name="Picture 16" descr="http://happykids.world/blog/wp-content/uploads/2015/06/children-441895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64" y="3068416"/>
            <a:ext cx="5406219" cy="3598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8" y="218364"/>
            <a:ext cx="9989711" cy="1760561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 у детей - это норма, даже один из признаков одаренности, поэтому очень хорошо, когда ребенок задает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тревожно,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задает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masiki.net/pics/2013/09/1379760409_34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27" y="2554595"/>
            <a:ext cx="5541891" cy="4156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018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913" y="518614"/>
            <a:ext cx="10099344" cy="129653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имеет огромное значение в развитии личности ребенка</a:t>
            </a:r>
          </a:p>
        </p:txBody>
      </p:sp>
      <p:pic>
        <p:nvPicPr>
          <p:cNvPr id="7170" name="Picture 2" descr="https://i.artfile.me/wallpaper/07-06-2016/650x434/deti-gruppa-detej-udivlenie-1046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96" y="2140424"/>
            <a:ext cx="6191250" cy="4133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3916" y="245660"/>
            <a:ext cx="10768084" cy="60186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организации детского экспериментирования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с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практикой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воспитания и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гуманизация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психолого-возрастные особенности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системность обучающего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736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379" y="341194"/>
            <a:ext cx="10208525" cy="2006221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работа вызывает у детей интерес к исследованию природы, развивает мыслительные операции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стимулирует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активность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www.materinstvo.ru/content/article_images/articles_10813/kak-govorit-s-detmi-pro-s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96" y="3322589"/>
            <a:ext cx="6667500" cy="2895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2448" y="423081"/>
            <a:ext cx="9662164" cy="6312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 и виды деятельности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55845" y="1665028"/>
            <a:ext cx="9538844" cy="5016981"/>
            <a:chOff x="2254849" y="1878590"/>
            <a:chExt cx="8822032" cy="4555823"/>
          </a:xfrm>
        </p:grpSpPr>
        <p:sp>
          <p:nvSpPr>
            <p:cNvPr id="9" name="Овал 8"/>
            <p:cNvSpPr/>
            <p:nvPr/>
          </p:nvSpPr>
          <p:spPr>
            <a:xfrm>
              <a:off x="5769363" y="2169317"/>
              <a:ext cx="1887374" cy="18876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Овал 9"/>
            <p:cNvSpPr/>
            <p:nvPr/>
          </p:nvSpPr>
          <p:spPr>
            <a:xfrm>
              <a:off x="6322993" y="2435503"/>
              <a:ext cx="1887374" cy="188760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8346415" y="2076881"/>
              <a:ext cx="2294862" cy="1357530"/>
            </a:xfrm>
            <a:custGeom>
              <a:avLst/>
              <a:gdLst>
                <a:gd name="connsiteX0" fmla="*/ 0 w 2044655"/>
                <a:gd name="connsiteY0" fmla="*/ 0 h 1273063"/>
                <a:gd name="connsiteX1" fmla="*/ 2044655 w 2044655"/>
                <a:gd name="connsiteY1" fmla="*/ 0 h 1273063"/>
                <a:gd name="connsiteX2" fmla="*/ 2044655 w 2044655"/>
                <a:gd name="connsiteY2" fmla="*/ 1273063 h 1273063"/>
                <a:gd name="connsiteX3" fmla="*/ 0 w 2044655"/>
                <a:gd name="connsiteY3" fmla="*/ 1273063 h 1273063"/>
                <a:gd name="connsiteX4" fmla="*/ 0 w 2044655"/>
                <a:gd name="connsiteY4" fmla="*/ 0 h 127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655" h="1273063">
                  <a:moveTo>
                    <a:pt x="0" y="0"/>
                  </a:moveTo>
                  <a:lnTo>
                    <a:pt x="2044655" y="0"/>
                  </a:lnTo>
                  <a:lnTo>
                    <a:pt x="2044655" y="1273063"/>
                  </a:lnTo>
                  <a:lnTo>
                    <a:pt x="0" y="127306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ИЗО</a:t>
              </a:r>
              <a:endParaRPr lang="ru-RU" sz="36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6459041" y="3034421"/>
              <a:ext cx="1887374" cy="188760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8688569" y="4323108"/>
              <a:ext cx="2388312" cy="1385000"/>
            </a:xfrm>
            <a:custGeom>
              <a:avLst/>
              <a:gdLst>
                <a:gd name="connsiteX0" fmla="*/ 0 w 2005334"/>
                <a:gd name="connsiteY0" fmla="*/ 0 h 1359862"/>
                <a:gd name="connsiteX1" fmla="*/ 2005334 w 2005334"/>
                <a:gd name="connsiteY1" fmla="*/ 0 h 1359862"/>
                <a:gd name="connsiteX2" fmla="*/ 2005334 w 2005334"/>
                <a:gd name="connsiteY2" fmla="*/ 1359862 h 1359862"/>
                <a:gd name="connsiteX3" fmla="*/ 0 w 2005334"/>
                <a:gd name="connsiteY3" fmla="*/ 1359862 h 1359862"/>
                <a:gd name="connsiteX4" fmla="*/ 0 w 2005334"/>
                <a:gd name="connsiteY4" fmla="*/ 0 h 135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334" h="1359862">
                  <a:moveTo>
                    <a:pt x="0" y="0"/>
                  </a:moveTo>
                  <a:lnTo>
                    <a:pt x="2005334" y="0"/>
                  </a:lnTo>
                  <a:lnTo>
                    <a:pt x="2005334" y="1359862"/>
                  </a:lnTo>
                  <a:lnTo>
                    <a:pt x="0" y="135986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Наблюдение</a:t>
              </a:r>
              <a:endParaRPr lang="ru-RU" sz="36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6076062" y="3514713"/>
              <a:ext cx="1887374" cy="188760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5624970" y="5402319"/>
              <a:ext cx="2108048" cy="1032094"/>
            </a:xfrm>
            <a:custGeom>
              <a:avLst/>
              <a:gdLst>
                <a:gd name="connsiteX0" fmla="*/ 0 w 2162616"/>
                <a:gd name="connsiteY0" fmla="*/ 0 h 1244129"/>
                <a:gd name="connsiteX1" fmla="*/ 2162616 w 2162616"/>
                <a:gd name="connsiteY1" fmla="*/ 0 h 1244129"/>
                <a:gd name="connsiteX2" fmla="*/ 2162616 w 2162616"/>
                <a:gd name="connsiteY2" fmla="*/ 1244129 h 1244129"/>
                <a:gd name="connsiteX3" fmla="*/ 0 w 2162616"/>
                <a:gd name="connsiteY3" fmla="*/ 1244129 h 1244129"/>
                <a:gd name="connsiteX4" fmla="*/ 0 w 2162616"/>
                <a:gd name="connsiteY4" fmla="*/ 0 h 12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616" h="1244129">
                  <a:moveTo>
                    <a:pt x="0" y="0"/>
                  </a:moveTo>
                  <a:lnTo>
                    <a:pt x="2162616" y="0"/>
                  </a:lnTo>
                  <a:lnTo>
                    <a:pt x="2162616" y="1244129"/>
                  </a:lnTo>
                  <a:lnTo>
                    <a:pt x="0" y="124412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ЭМП</a:t>
              </a:r>
              <a:endParaRPr lang="ru-RU" sz="36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462665" y="3514713"/>
              <a:ext cx="1887374" cy="188760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2307122" y="4571832"/>
              <a:ext cx="2506691" cy="1037131"/>
            </a:xfrm>
            <a:custGeom>
              <a:avLst/>
              <a:gdLst>
                <a:gd name="connsiteX0" fmla="*/ 0 w 2162616"/>
                <a:gd name="connsiteY0" fmla="*/ 0 h 1244129"/>
                <a:gd name="connsiteX1" fmla="*/ 2162616 w 2162616"/>
                <a:gd name="connsiteY1" fmla="*/ 0 h 1244129"/>
                <a:gd name="connsiteX2" fmla="*/ 2162616 w 2162616"/>
                <a:gd name="connsiteY2" fmla="*/ 1244129 h 1244129"/>
                <a:gd name="connsiteX3" fmla="*/ 0 w 2162616"/>
                <a:gd name="connsiteY3" fmla="*/ 1244129 h 1244129"/>
                <a:gd name="connsiteX4" fmla="*/ 0 w 2162616"/>
                <a:gd name="connsiteY4" fmla="*/ 0 h 12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616" h="1244129">
                  <a:moveTo>
                    <a:pt x="0" y="0"/>
                  </a:moveTo>
                  <a:lnTo>
                    <a:pt x="2162616" y="0"/>
                  </a:lnTo>
                  <a:lnTo>
                    <a:pt x="2162616" y="1244129"/>
                  </a:lnTo>
                  <a:lnTo>
                    <a:pt x="0" y="124412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речи</a:t>
              </a:r>
              <a:endParaRPr lang="ru-RU" sz="36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5079686" y="3034421"/>
              <a:ext cx="1887374" cy="188760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2254849" y="3434412"/>
              <a:ext cx="2005334" cy="1359862"/>
            </a:xfrm>
            <a:custGeom>
              <a:avLst/>
              <a:gdLst>
                <a:gd name="connsiteX0" fmla="*/ 0 w 2005334"/>
                <a:gd name="connsiteY0" fmla="*/ 0 h 1359862"/>
                <a:gd name="connsiteX1" fmla="*/ 2005334 w 2005334"/>
                <a:gd name="connsiteY1" fmla="*/ 0 h 1359862"/>
                <a:gd name="connsiteX2" fmla="*/ 2005334 w 2005334"/>
                <a:gd name="connsiteY2" fmla="*/ 1359862 h 1359862"/>
                <a:gd name="connsiteX3" fmla="*/ 0 w 2005334"/>
                <a:gd name="connsiteY3" fmla="*/ 1359862 h 1359862"/>
                <a:gd name="connsiteX4" fmla="*/ 0 w 2005334"/>
                <a:gd name="connsiteY4" fmla="*/ 0 h 135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334" h="1359862">
                  <a:moveTo>
                    <a:pt x="0" y="0"/>
                  </a:moveTo>
                  <a:lnTo>
                    <a:pt x="2005334" y="0"/>
                  </a:lnTo>
                  <a:lnTo>
                    <a:pt x="2005334" y="1359862"/>
                  </a:lnTo>
                  <a:lnTo>
                    <a:pt x="0" y="135986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5215734" y="2435503"/>
              <a:ext cx="1887374" cy="1887605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2848092" y="1878590"/>
              <a:ext cx="1965720" cy="1565454"/>
            </a:xfrm>
            <a:custGeom>
              <a:avLst/>
              <a:gdLst>
                <a:gd name="connsiteX0" fmla="*/ 0 w 2044655"/>
                <a:gd name="connsiteY0" fmla="*/ 0 h 1273063"/>
                <a:gd name="connsiteX1" fmla="*/ 2044655 w 2044655"/>
                <a:gd name="connsiteY1" fmla="*/ 0 h 1273063"/>
                <a:gd name="connsiteX2" fmla="*/ 2044655 w 2044655"/>
                <a:gd name="connsiteY2" fmla="*/ 1273063 h 1273063"/>
                <a:gd name="connsiteX3" fmla="*/ 0 w 2044655"/>
                <a:gd name="connsiteY3" fmla="*/ 1273063 h 1273063"/>
                <a:gd name="connsiteX4" fmla="*/ 0 w 2044655"/>
                <a:gd name="connsiteY4" fmla="*/ 0 h 127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655" h="1273063">
                  <a:moveTo>
                    <a:pt x="0" y="0"/>
                  </a:moveTo>
                  <a:lnTo>
                    <a:pt x="2044655" y="0"/>
                  </a:lnTo>
                  <a:lnTo>
                    <a:pt x="2044655" y="1273063"/>
                  </a:lnTo>
                  <a:lnTo>
                    <a:pt x="0" y="127306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Труд</a:t>
              </a:r>
              <a:endParaRPr lang="ru-RU" sz="36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2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2196" y="109183"/>
            <a:ext cx="9962415" cy="62916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обычно протекает в следующей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последовательности: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Предварительное накопление знаний об объекте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Уточнение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фактов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требующих объяснения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программы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Осуществление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Обработка результатов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Теоретическое осмысливание и обобщение результатов эксперимента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641</TotalTime>
  <Words>280</Words>
  <Application>Microsoft Office PowerPoint</Application>
  <PresentationFormat>Широкоэкранный</PresentationFormat>
  <Paragraphs>48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 3</vt:lpstr>
      <vt:lpstr>Легкий дым</vt:lpstr>
      <vt:lpstr>         Методическая учеба  «Развитие детского экспериментирования  в условиях организации» </vt:lpstr>
      <vt:lpstr>«Лучше один раз испытать, попробовать, сделать своими руками» -  утверждают  педагоги-практики</vt:lpstr>
      <vt:lpstr>Для того чтобы дети не потеряли интерес к окружающему миру, важно вовремя поддержать их стремление исследовать все и вся</vt:lpstr>
      <vt:lpstr>Любознательность у детей - это норма, даже один из признаков одаренности, поэтому очень хорошо, когда ребенок задает вопросы, и тревожно, когда не задает </vt:lpstr>
      <vt:lpstr>Исследовательская деятельность имеет огромное значение в развитии личности ребенка</vt:lpstr>
      <vt:lpstr>Презентация PowerPoint</vt:lpstr>
      <vt:lpstr>Экспериментальная работа вызывает у детей интерес к исследованию природы, развивает мыслительные операции и стимулирует познавательную активность и любознательность </vt:lpstr>
      <vt:lpstr>Презентация PowerPoint</vt:lpstr>
      <vt:lpstr>Презентация PowerPoint</vt:lpstr>
      <vt:lpstr>Дополнительная общеразвивающая программа дополнительного образования  «Взгляни на мир по-новому»</vt:lpstr>
      <vt:lpstr>Техника безопасности при проведении экспериментов:</vt:lpstr>
      <vt:lpstr>Опыт «Надувание шаров»</vt:lpstr>
      <vt:lpstr>Опыт «Взрыв цвета в молоке»</vt:lpstr>
      <vt:lpstr>Опыт «Создание лавовой лампы»</vt:lpstr>
      <vt:lpstr>Опыт «Вулкан»</vt:lpstr>
      <vt:lpstr>Опыт «Путешествующая вода»</vt:lpstr>
      <vt:lpstr>Опыт «Подводная лодка из винограда» </vt:lpstr>
      <vt:lpstr>Опыт «Радужная вода»</vt:lpstr>
      <vt:lpstr>Опыт с использованием яйца</vt:lpstr>
      <vt:lpstr>Опыт «Изучение явления осмоса»</vt:lpstr>
      <vt:lpstr>Опыт «Ньютоновская жидкость» </vt:lpstr>
      <vt:lpstr>Опыт «Искусственный снег»</vt:lpstr>
      <vt:lpstr>У детей не должно быть четкой границы между обыденной жизнью и экспериментированием, ведь экспериментирование не самоцель, а только способ ознакомления детей с миром, в котором им предстоит жить!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mikhailovkirill2012@mail.ru</dc:creator>
  <cp:lastModifiedBy>mikhailovkirill2012@mail.ru</cp:lastModifiedBy>
  <cp:revision>50</cp:revision>
  <dcterms:created xsi:type="dcterms:W3CDTF">2017-03-24T12:32:32Z</dcterms:created>
  <dcterms:modified xsi:type="dcterms:W3CDTF">2017-03-31T08:01:44Z</dcterms:modified>
</cp:coreProperties>
</file>